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hG+vuFSrh+TNc5k4HIIl474RXP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4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3" name="Google Shape;33;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5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1"/>
          <p:cNvSpPr/>
          <p:nvPr>
            <p:ph idx="2" type="pic"/>
          </p:nvPr>
        </p:nvSpPr>
        <p:spPr>
          <a:xfrm>
            <a:off x="1792288" y="612775"/>
            <a:ext cx="5486400" cy="4114800"/>
          </a:xfrm>
          <a:prstGeom prst="rect">
            <a:avLst/>
          </a:prstGeom>
          <a:noFill/>
          <a:ln>
            <a:noFill/>
          </a:ln>
        </p:spPr>
      </p:sp>
      <p:sp>
        <p:nvSpPr>
          <p:cNvPr id="64" name="Google Shape;64;p5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flowingdata.com/2013/11/18/regional-names/" TargetMode="External"/><Relationship Id="rId4" Type="http://schemas.openxmlformats.org/officeDocument/2006/relationships/hyperlink" Target="http://flowingdata.com/2013/11/18/regional-names/" TargetMode="External"/><Relationship Id="rId5" Type="http://schemas.openxmlformats.org/officeDocument/2006/relationships/hyperlink" Target="http://www.nytimes.com/interactive/2012/07/20/us/drought-footprint.html" TargetMode="External"/><Relationship Id="rId6" Type="http://schemas.openxmlformats.org/officeDocument/2006/relationships/hyperlink" Target="http://www.nytimes.com/interactive/2012/07/20/us/drought-footprint.html" TargetMode="External"/><Relationship Id="rId7" Type="http://schemas.openxmlformats.org/officeDocument/2006/relationships/hyperlink" Target="http://flowingdata.com/2013/11/18/regional-names/" TargetMode="External"/><Relationship Id="rId8" Type="http://schemas.openxmlformats.org/officeDocument/2006/relationships/hyperlink" Target="http://elections.nytimes.com/2008/results/president/map.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elections.nytimes.com/2008/results/president/map.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perceptualedge.com/articles/visual_business_intelligence/building_insight_with_brick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hyperlink" Target="http://www.perceptualedge.com/articles/visual_business_intelligence/building_insight_with_bricks.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www.nytimes.com/interactive/2008/11/02/opinion/20081102_OPCHART.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jpg"/><Relationship Id="rId4" Type="http://schemas.openxmlformats.org/officeDocument/2006/relationships/hyperlink" Target="http://www.viewsoftheworld.net/?p=220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cart.r-forge.r-project.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potcrime.com/ny/new+yor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maps.nyc.gov/crim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8</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point processes</a:t>
            </a:r>
            <a:endParaRPr/>
          </a:p>
        </p:txBody>
      </p:sp>
      <p:sp>
        <p:nvSpPr>
          <p:cNvPr id="145" name="Google Shape;145;p10"/>
          <p:cNvSpPr txBox="1"/>
          <p:nvPr>
            <p:ph idx="1" type="body"/>
          </p:nvPr>
        </p:nvSpPr>
        <p:spPr>
          <a:xfrm>
            <a:off x="457200" y="1600200"/>
            <a:ext cx="8229600" cy="476316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To represent a point process you only need to add points to a map, which can be easily done using the function points we had introduced before.</a:t>
            </a:r>
            <a:endParaRPr/>
          </a:p>
          <a:p>
            <a:pPr indent="-342900" lvl="0" marL="342900" rtl="0" algn="l">
              <a:lnSpc>
                <a:spcPct val="100000"/>
              </a:lnSpc>
              <a:spcBef>
                <a:spcPts val="640"/>
              </a:spcBef>
              <a:spcAft>
                <a:spcPts val="0"/>
              </a:spcAft>
              <a:buClr>
                <a:schemeClr val="dk1"/>
              </a:buClr>
              <a:buSzPts val="3200"/>
              <a:buChar char="•"/>
            </a:pPr>
            <a:r>
              <a:rPr lang="en-US"/>
              <a:t>The location of the points needs to be defined using longitude/latitude.</a:t>
            </a:r>
            <a:endParaRPr/>
          </a:p>
          <a:p>
            <a:pPr indent="-342900" lvl="0" marL="342900" rtl="0" algn="l">
              <a:lnSpc>
                <a:spcPct val="100000"/>
              </a:lnSpc>
              <a:spcBef>
                <a:spcPts val="640"/>
              </a:spcBef>
              <a:spcAft>
                <a:spcPts val="0"/>
              </a:spcAft>
              <a:buClr>
                <a:schemeClr val="dk1"/>
              </a:buClr>
              <a:buSzPts val="3200"/>
              <a:buChar char="•"/>
            </a:pPr>
            <a:r>
              <a:rPr lang="en-US"/>
              <a:t>If you have a marked point process, additional variables can be represented using bubbles centered around the events.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Yellow fever vaccination centers</a:t>
            </a:r>
            <a:endParaRPr/>
          </a:p>
        </p:txBody>
      </p:sp>
      <p:pic>
        <p:nvPicPr>
          <p:cNvPr descr="map_yellowfever2.pdf" id="151" name="Google Shape;151;p11"/>
          <p:cNvPicPr preferRelativeResize="0"/>
          <p:nvPr>
            <p:ph idx="1" type="body"/>
          </p:nvPr>
        </p:nvPicPr>
        <p:blipFill rotWithShape="1">
          <a:blip r:embed="rId3">
            <a:alphaModFix/>
          </a:blip>
          <a:srcRect b="-3603" l="0" r="0" t="-3605"/>
          <a:stretch/>
        </p:blipFill>
        <p:spPr>
          <a:xfrm>
            <a:off x="457200" y="1519992"/>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An interactive map of a marked point process with text marks</a:t>
            </a:r>
            <a:endParaRPr/>
          </a:p>
        </p:txBody>
      </p:sp>
      <p:pic>
        <p:nvPicPr>
          <p:cNvPr descr="bikewisdom.png" id="157" name="Google Shape;157;p12"/>
          <p:cNvPicPr preferRelativeResize="0"/>
          <p:nvPr>
            <p:ph idx="1" type="body"/>
          </p:nvPr>
        </p:nvPicPr>
        <p:blipFill rotWithShape="1">
          <a:blip r:embed="rId3">
            <a:alphaModFix/>
          </a:blip>
          <a:srcRect b="0" l="-6756" r="-6754" t="0"/>
          <a:stretch/>
        </p:blipFill>
        <p:spPr>
          <a:xfrm>
            <a:off x="457200" y="1600200"/>
            <a:ext cx="8229600" cy="452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pic>
        <p:nvPicPr>
          <p:cNvPr descr="airportpassangers2.pdf" id="163" name="Google Shape;163;p13"/>
          <p:cNvPicPr preferRelativeResize="0"/>
          <p:nvPr>
            <p:ph idx="1" type="body"/>
          </p:nvPr>
        </p:nvPicPr>
        <p:blipFill rotWithShape="1">
          <a:blip r:embed="rId3">
            <a:alphaModFix/>
          </a:blip>
          <a:srcRect b="-3819" l="0" r="0" t="-3819"/>
          <a:stretch/>
        </p:blipFill>
        <p:spPr>
          <a:xfrm>
            <a:off x="457200" y="1600200"/>
            <a:ext cx="8229600" cy="4525963"/>
          </a:xfrm>
          <a:prstGeom prst="rect">
            <a:avLst/>
          </a:prstGeom>
          <a:noFill/>
          <a:ln>
            <a:noFill/>
          </a:ln>
        </p:spPr>
      </p:pic>
      <p:sp>
        <p:nvSpPr>
          <p:cNvPr id="164" name="Google Shape;164;p13"/>
          <p:cNvSpPr txBox="1"/>
          <p:nvPr/>
        </p:nvSpPr>
        <p:spPr>
          <a:xfrm>
            <a:off x="457200" y="5802997"/>
            <a:ext cx="442494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Note that a white boundary helps separate the bubbles of nearby airports!!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sp>
        <p:nvSpPr>
          <p:cNvPr id="170" name="Google Shape;170;p14"/>
          <p:cNvSpPr txBox="1"/>
          <p:nvPr>
            <p:ph idx="1" type="body"/>
          </p:nvPr>
        </p:nvSpPr>
        <p:spPr>
          <a:xfrm>
            <a:off x="457200" y="1626936"/>
            <a:ext cx="8229600" cy="478990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Additional information can be encoded:</a:t>
            </a:r>
            <a:endParaRPr/>
          </a:p>
          <a:p>
            <a:pPr indent="-285750" lvl="1" marL="742950" rtl="0" algn="l">
              <a:lnSpc>
                <a:spcPct val="100000"/>
              </a:lnSpc>
              <a:spcBef>
                <a:spcPts val="518"/>
              </a:spcBef>
              <a:spcAft>
                <a:spcPts val="0"/>
              </a:spcAft>
              <a:buClr>
                <a:schemeClr val="dk1"/>
              </a:buClr>
              <a:buSzPct val="100000"/>
              <a:buChar char="–"/>
            </a:pPr>
            <a:r>
              <a:rPr lang="en-US"/>
              <a:t>Part to whole relationships (e.g., how many passengers are from each airline) could be depicted by converting the bubbles into pie charts.</a:t>
            </a:r>
            <a:endParaRPr/>
          </a:p>
          <a:p>
            <a:pPr indent="-285750" lvl="1" marL="742950" rtl="0" algn="l">
              <a:lnSpc>
                <a:spcPct val="100000"/>
              </a:lnSpc>
              <a:spcBef>
                <a:spcPts val="518"/>
              </a:spcBef>
              <a:spcAft>
                <a:spcPts val="0"/>
              </a:spcAft>
              <a:buClr>
                <a:schemeClr val="dk1"/>
              </a:buClr>
              <a:buSzPct val="100000"/>
              <a:buChar char="–"/>
            </a:pPr>
            <a:r>
              <a:rPr lang="en-US"/>
              <a:t>Other quantitative or qualitative variables could be encoded using the color of the bubble.</a:t>
            </a:r>
            <a:endParaRPr/>
          </a:p>
          <a:p>
            <a:pPr indent="-342900" lvl="0" marL="342900" rtl="0" algn="l">
              <a:lnSpc>
                <a:spcPct val="100000"/>
              </a:lnSpc>
              <a:spcBef>
                <a:spcPts val="592"/>
              </a:spcBef>
              <a:spcAft>
                <a:spcPts val="0"/>
              </a:spcAft>
              <a:buClr>
                <a:schemeClr val="dk1"/>
              </a:buClr>
              <a:buSzPct val="100000"/>
              <a:buChar char="•"/>
            </a:pPr>
            <a:r>
              <a:rPr lang="en-US"/>
              <a:t>Note that this graph is good at showing you the big picture (in particular, how geography seems to affect passenger volumes), but does not allow for accurate comparisons.</a:t>
            </a:r>
            <a:endParaRPr/>
          </a:p>
          <a:p>
            <a:pPr indent="-342900" lvl="0" marL="342900" rtl="0" algn="l">
              <a:lnSpc>
                <a:spcPct val="100000"/>
              </a:lnSpc>
              <a:spcBef>
                <a:spcPts val="592"/>
              </a:spcBef>
              <a:spcAft>
                <a:spcPts val="0"/>
              </a:spcAft>
              <a:buClr>
                <a:schemeClr val="dk1"/>
              </a:buClr>
              <a:buSzPct val="100000"/>
              <a:buChar char="•"/>
            </a:pPr>
            <a:r>
              <a:rPr lang="en-US"/>
              <a:t>It would be useful to complement this map with a bar plot!</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pic>
        <p:nvPicPr>
          <p:cNvPr descr="airportpassangers2.pdf" id="176" name="Google Shape;176;p15"/>
          <p:cNvPicPr preferRelativeResize="0"/>
          <p:nvPr>
            <p:ph idx="1" type="body"/>
          </p:nvPr>
        </p:nvPicPr>
        <p:blipFill rotWithShape="1">
          <a:blip r:embed="rId3">
            <a:alphaModFix/>
          </a:blip>
          <a:srcRect b="-59667" l="0" r="0" t="-59669"/>
          <a:stretch/>
        </p:blipFill>
        <p:spPr>
          <a:xfrm>
            <a:off x="-6497" y="1243263"/>
            <a:ext cx="4845873" cy="5430655"/>
          </a:xfrm>
          <a:prstGeom prst="rect">
            <a:avLst/>
          </a:prstGeom>
          <a:noFill/>
          <a:ln>
            <a:noFill/>
          </a:ln>
        </p:spPr>
      </p:pic>
      <p:pic>
        <p:nvPicPr>
          <p:cNvPr descr="airportpassangers_barplot.pdf" id="177" name="Google Shape;177;p15"/>
          <p:cNvPicPr preferRelativeResize="0"/>
          <p:nvPr>
            <p:ph idx="2" type="body"/>
          </p:nvPr>
        </p:nvPicPr>
        <p:blipFill rotWithShape="1">
          <a:blip r:embed="rId4">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Forest fires in the U.S.</a:t>
            </a:r>
            <a:endParaRPr/>
          </a:p>
        </p:txBody>
      </p:sp>
      <p:pic>
        <p:nvPicPr>
          <p:cNvPr descr="forestfires.png" id="183" name="Google Shape;183;p16"/>
          <p:cNvPicPr preferRelativeResize="0"/>
          <p:nvPr>
            <p:ph idx="1" type="body"/>
          </p:nvPr>
        </p:nvPicPr>
        <p:blipFill rotWithShape="1">
          <a:blip r:embed="rId3">
            <a:alphaModFix/>
          </a:blip>
          <a:srcRect b="0" l="-20257" r="-20256" t="0"/>
          <a:stretch/>
        </p:blipFill>
        <p:spPr>
          <a:xfrm>
            <a:off x="457200" y="1600200"/>
            <a:ext cx="8229600" cy="4525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areal data</a:t>
            </a:r>
            <a:endParaRPr/>
          </a:p>
        </p:txBody>
      </p:sp>
      <p:sp>
        <p:nvSpPr>
          <p:cNvPr id="189" name="Google Shape;189;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Data aggregated over geographical regions is prevalent in social sciences.</a:t>
            </a:r>
            <a:endParaRPr/>
          </a:p>
          <a:p>
            <a:pPr indent="-457200" lvl="1" marL="857250" rtl="0" algn="l">
              <a:lnSpc>
                <a:spcPct val="100000"/>
              </a:lnSpc>
              <a:spcBef>
                <a:spcPts val="560"/>
              </a:spcBef>
              <a:spcAft>
                <a:spcPts val="0"/>
              </a:spcAft>
              <a:buClr>
                <a:schemeClr val="dk1"/>
              </a:buClr>
              <a:buSzPts val="2800"/>
              <a:buChar char="–"/>
            </a:pPr>
            <a:r>
              <a:rPr lang="en-US"/>
              <a:t>Hence, areal data is the most common type of data that you will use in your projects.</a:t>
            </a:r>
            <a:endParaRPr/>
          </a:p>
          <a:p>
            <a:pPr indent="-342900" lvl="0" marL="342900" rtl="0" algn="l">
              <a:lnSpc>
                <a:spcPct val="100000"/>
              </a:lnSpc>
              <a:spcBef>
                <a:spcPts val="640"/>
              </a:spcBef>
              <a:spcAft>
                <a:spcPts val="0"/>
              </a:spcAft>
              <a:buClr>
                <a:schemeClr val="dk1"/>
              </a:buClr>
              <a:buSzPts val="3200"/>
              <a:buChar char="•"/>
            </a:pPr>
            <a:r>
              <a:rPr lang="en-US"/>
              <a:t>Main types of visualizations for areal data are</a:t>
            </a:r>
            <a:endParaRPr/>
          </a:p>
          <a:p>
            <a:pPr indent="-285750" lvl="1" marL="742950" rtl="0" algn="l">
              <a:lnSpc>
                <a:spcPct val="100000"/>
              </a:lnSpc>
              <a:spcBef>
                <a:spcPts val="560"/>
              </a:spcBef>
              <a:spcAft>
                <a:spcPts val="0"/>
              </a:spcAft>
              <a:buClr>
                <a:schemeClr val="dk1"/>
              </a:buClr>
              <a:buSzPts val="2800"/>
              <a:buChar char="–"/>
            </a:pPr>
            <a:r>
              <a:rPr lang="en-US"/>
              <a:t>Choropleth maps.</a:t>
            </a:r>
            <a:endParaRPr/>
          </a:p>
          <a:p>
            <a:pPr indent="-285750" lvl="1" marL="742950" rtl="0" algn="l">
              <a:lnSpc>
                <a:spcPct val="100000"/>
              </a:lnSpc>
              <a:spcBef>
                <a:spcPts val="560"/>
              </a:spcBef>
              <a:spcAft>
                <a:spcPts val="0"/>
              </a:spcAft>
              <a:buClr>
                <a:schemeClr val="dk1"/>
              </a:buClr>
              <a:buSzPts val="2800"/>
              <a:buChar char="–"/>
            </a:pPr>
            <a:r>
              <a:rPr lang="en-US"/>
              <a:t>Bubble charts.</a:t>
            </a:r>
            <a:endParaRPr/>
          </a:p>
          <a:p>
            <a:pPr indent="-285750" lvl="1" marL="742950" rtl="0" algn="l">
              <a:lnSpc>
                <a:spcPct val="100000"/>
              </a:lnSpc>
              <a:spcBef>
                <a:spcPts val="560"/>
              </a:spcBef>
              <a:spcAft>
                <a:spcPts val="0"/>
              </a:spcAft>
              <a:buClr>
                <a:schemeClr val="dk1"/>
              </a:buClr>
              <a:buSzPts val="2800"/>
              <a:buChar char="–"/>
            </a:pPr>
            <a:r>
              <a:rPr lang="en-US"/>
              <a:t>Cartograms.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Choropleth maps</a:t>
            </a:r>
            <a:endParaRPr/>
          </a:p>
        </p:txBody>
      </p:sp>
      <p:sp>
        <p:nvSpPr>
          <p:cNvPr id="195" name="Google Shape;195;p18"/>
          <p:cNvSpPr txBox="1"/>
          <p:nvPr>
            <p:ph idx="1" type="body"/>
          </p:nvPr>
        </p:nvSpPr>
        <p:spPr>
          <a:xfrm>
            <a:off x="457200" y="1350798"/>
            <a:ext cx="8229600" cy="511952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A choropleth map is a thematic map in which areas are shaded or patterned in proportion to the measurement of the statistical variable being displayed on the map (e.g., population density or per-capita income).</a:t>
            </a:r>
            <a:endParaRPr/>
          </a:p>
          <a:p>
            <a:pPr indent="-342900" lvl="0" marL="342900" rtl="0" algn="l">
              <a:lnSpc>
                <a:spcPct val="100000"/>
              </a:lnSpc>
              <a:spcBef>
                <a:spcPts val="592"/>
              </a:spcBef>
              <a:spcAft>
                <a:spcPts val="0"/>
              </a:spcAft>
              <a:buClr>
                <a:schemeClr val="dk1"/>
              </a:buClr>
              <a:buSzPct val="100000"/>
              <a:buChar char="•"/>
            </a:pPr>
            <a:r>
              <a:rPr lang="en-US"/>
              <a:t>It is important to represent normalized values(rates, densities) in choropleth maps.</a:t>
            </a:r>
            <a:endParaRPr/>
          </a:p>
          <a:p>
            <a:pPr indent="-285750" lvl="1" marL="742950" rtl="0" algn="l">
              <a:lnSpc>
                <a:spcPct val="100000"/>
              </a:lnSpc>
              <a:spcBef>
                <a:spcPts val="518"/>
              </a:spcBef>
              <a:spcAft>
                <a:spcPts val="0"/>
              </a:spcAft>
              <a:buClr>
                <a:schemeClr val="dk1"/>
              </a:buClr>
              <a:buSzPct val="100000"/>
              <a:buChar char="–"/>
            </a:pPr>
            <a:r>
              <a:rPr lang="en-US"/>
              <a:t>The eye naturally integrates over areas of the same color, giving undue prominence to larger polygons of moderate magnitude and minimizing the significance of smaller polygons with high magnitudes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Unemployment rates</a:t>
            </a:r>
            <a:endParaRPr/>
          </a:p>
        </p:txBody>
      </p:sp>
      <p:pic>
        <p:nvPicPr>
          <p:cNvPr descr="unemployment2009_2.pdf" id="201" name="Google Shape;201;p19"/>
          <p:cNvPicPr preferRelativeResize="0"/>
          <p:nvPr>
            <p:ph idx="1" type="body"/>
          </p:nvPr>
        </p:nvPicPr>
        <p:blipFill rotWithShape="1">
          <a:blip r:embed="rId3">
            <a:alphaModFix/>
          </a:blip>
          <a:srcRect b="0" l="-16334" r="-16334" t="0"/>
          <a:stretch/>
        </p:blipFill>
        <p:spPr>
          <a:xfrm>
            <a:off x="457200" y="1600200"/>
            <a:ext cx="8229600" cy="45259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spatial data?</a:t>
            </a:r>
            <a:endParaRPr/>
          </a:p>
        </p:txBody>
      </p:sp>
      <p:sp>
        <p:nvSpPr>
          <p:cNvPr id="92" name="Google Shape;92;p2"/>
          <p:cNvSpPr txBox="1"/>
          <p:nvPr>
            <p:ph idx="1" type="body"/>
          </p:nvPr>
        </p:nvSpPr>
        <p:spPr>
          <a:xfrm>
            <a:off x="457200" y="1283368"/>
            <a:ext cx="8229600" cy="532063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In the past we classified data as:</a:t>
            </a:r>
            <a:endParaRPr/>
          </a:p>
          <a:p>
            <a:pPr indent="-285750" lvl="1" marL="742950" rtl="0" algn="l">
              <a:lnSpc>
                <a:spcPct val="100000"/>
              </a:lnSpc>
              <a:spcBef>
                <a:spcPts val="560"/>
              </a:spcBef>
              <a:spcAft>
                <a:spcPts val="0"/>
              </a:spcAft>
              <a:buClr>
                <a:schemeClr val="dk1"/>
              </a:buClr>
              <a:buSzPts val="2800"/>
              <a:buChar char="–"/>
            </a:pPr>
            <a:r>
              <a:rPr lang="en-US"/>
              <a:t>Quantitative or qualitative.</a:t>
            </a:r>
            <a:endParaRPr/>
          </a:p>
          <a:p>
            <a:pPr indent="-285750" lvl="1" marL="742950" rtl="0" algn="l">
              <a:lnSpc>
                <a:spcPct val="100000"/>
              </a:lnSpc>
              <a:spcBef>
                <a:spcPts val="560"/>
              </a:spcBef>
              <a:spcAft>
                <a:spcPts val="0"/>
              </a:spcAft>
              <a:buClr>
                <a:schemeClr val="dk1"/>
              </a:buClr>
              <a:buSzPts val="2800"/>
              <a:buChar char="–"/>
            </a:pPr>
            <a:r>
              <a:rPr lang="en-US"/>
              <a:t>Temporal, spatial or panel.</a:t>
            </a:r>
            <a:endParaRPr/>
          </a:p>
          <a:p>
            <a:pPr indent="-342900" lvl="0" marL="342900" rtl="0" algn="l">
              <a:lnSpc>
                <a:spcPct val="100000"/>
              </a:lnSpc>
              <a:spcBef>
                <a:spcPts val="640"/>
              </a:spcBef>
              <a:spcAft>
                <a:spcPts val="0"/>
              </a:spcAft>
              <a:buClr>
                <a:schemeClr val="dk1"/>
              </a:buClr>
              <a:buSzPts val="3200"/>
              <a:buChar char="•"/>
            </a:pPr>
            <a:r>
              <a:rPr lang="en-US"/>
              <a:t>Spatial data involves data that refers to events occurring at specific geographic regions and that are naturally represented using </a:t>
            </a:r>
            <a:r>
              <a:rPr b="1" lang="en-US"/>
              <a:t>thematic maps</a:t>
            </a:r>
            <a:r>
              <a:rPr lang="en-US"/>
              <a:t>.</a:t>
            </a:r>
            <a:endParaRPr/>
          </a:p>
          <a:p>
            <a:pPr indent="-342900" lvl="0" marL="342900" rtl="0" algn="l">
              <a:lnSpc>
                <a:spcPct val="100000"/>
              </a:lnSpc>
              <a:spcBef>
                <a:spcPts val="640"/>
              </a:spcBef>
              <a:spcAft>
                <a:spcPts val="0"/>
              </a:spcAft>
              <a:buClr>
                <a:schemeClr val="dk1"/>
              </a:buClr>
              <a:buSzPts val="3200"/>
              <a:buChar char="•"/>
            </a:pPr>
            <a:r>
              <a:rPr lang="en-US"/>
              <a:t>A thematic map is a type of map or chart especially designed to show a particular theme connected with a specific geographic area.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Choropleth maps</a:t>
            </a:r>
            <a:endParaRPr/>
          </a:p>
        </p:txBody>
      </p:sp>
      <p:sp>
        <p:nvSpPr>
          <p:cNvPr id="207" name="Google Shape;20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An interesting example involving baby names:</a:t>
            </a:r>
            <a:endParaRPr/>
          </a:p>
          <a:p>
            <a:pPr indent="0" lvl="1" marL="400050" rtl="0" algn="l">
              <a:lnSpc>
                <a:spcPct val="100000"/>
              </a:lnSpc>
              <a:spcBef>
                <a:spcPts val="360"/>
              </a:spcBef>
              <a:spcAft>
                <a:spcPts val="0"/>
              </a:spcAft>
              <a:buClr>
                <a:schemeClr val="dk1"/>
              </a:buClr>
              <a:buSzPts val="1800"/>
              <a:buNone/>
            </a:pPr>
            <a:r>
              <a:t/>
            </a:r>
            <a:endParaRPr sz="1800" u="sng">
              <a:solidFill>
                <a:schemeClr val="hlink"/>
              </a:solidFill>
              <a:hlinkClick r:id="rId3"/>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4"/>
              </a:rPr>
              <a:t>http://flowingdata.com/2013/11/18/regional-names/</a:t>
            </a:r>
            <a:endParaRPr sz="1600"/>
          </a:p>
          <a:p>
            <a:pPr indent="0" lvl="1" marL="40005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640"/>
              </a:spcBef>
              <a:spcAft>
                <a:spcPts val="0"/>
              </a:spcAft>
              <a:buClr>
                <a:schemeClr val="dk1"/>
              </a:buClr>
              <a:buSzPts val="3200"/>
              <a:buChar char="•"/>
            </a:pPr>
            <a:r>
              <a:rPr lang="en-US"/>
              <a:t>Drought in the US.</a:t>
            </a:r>
            <a:endParaRPr/>
          </a:p>
          <a:p>
            <a:pPr indent="0" lvl="1" marL="400050" rtl="0" algn="l">
              <a:lnSpc>
                <a:spcPct val="100000"/>
              </a:lnSpc>
              <a:spcBef>
                <a:spcPts val="320"/>
              </a:spcBef>
              <a:spcAft>
                <a:spcPts val="0"/>
              </a:spcAft>
              <a:buClr>
                <a:schemeClr val="dk1"/>
              </a:buClr>
              <a:buSzPts val="1600"/>
              <a:buNone/>
            </a:pPr>
            <a:r>
              <a:t/>
            </a:r>
            <a:endParaRPr sz="1600" u="sng">
              <a:solidFill>
                <a:schemeClr val="hlink"/>
              </a:solidFill>
              <a:hlinkClick r:id="rId5"/>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6"/>
              </a:rPr>
              <a:t>http://www.nytimes.com/interactive/2012/07/20/us/drought-footprint.html</a:t>
            </a:r>
            <a:endParaRPr sz="1600"/>
          </a:p>
          <a:p>
            <a:pPr indent="0" lvl="1" marL="40005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640"/>
              </a:spcBef>
              <a:spcAft>
                <a:spcPts val="0"/>
              </a:spcAft>
              <a:buClr>
                <a:schemeClr val="dk1"/>
              </a:buClr>
              <a:buSzPts val="3200"/>
              <a:buChar char="•"/>
            </a:pPr>
            <a:r>
              <a:rPr lang="en-US"/>
              <a:t>Map of the 2008 US presidential election:</a:t>
            </a:r>
            <a:endParaRPr/>
          </a:p>
          <a:p>
            <a:pPr indent="0" lvl="1" marL="400050" rtl="0" algn="l">
              <a:lnSpc>
                <a:spcPct val="100000"/>
              </a:lnSpc>
              <a:spcBef>
                <a:spcPts val="320"/>
              </a:spcBef>
              <a:spcAft>
                <a:spcPts val="0"/>
              </a:spcAft>
              <a:buClr>
                <a:schemeClr val="dk1"/>
              </a:buClr>
              <a:buSzPts val="1600"/>
              <a:buNone/>
            </a:pPr>
            <a:r>
              <a:t/>
            </a:r>
            <a:endParaRPr sz="1600" u="sng">
              <a:solidFill>
                <a:schemeClr val="hlink"/>
              </a:solidFill>
              <a:hlinkClick r:id="rId7"/>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8"/>
              </a:rPr>
              <a:t>http://elections.nytimes.com/2008/results/president/map.html</a:t>
            </a:r>
            <a:endParaRPr sz="1600"/>
          </a:p>
          <a:p>
            <a:pPr indent="0" lvl="1" marL="400050" rtl="0" algn="l">
              <a:lnSpc>
                <a:spcPct val="100000"/>
              </a:lnSpc>
              <a:spcBef>
                <a:spcPts val="360"/>
              </a:spcBef>
              <a:spcAft>
                <a:spcPts val="0"/>
              </a:spcAft>
              <a:buClr>
                <a:schemeClr val="dk1"/>
              </a:buClr>
              <a:buSzPts val="180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sp>
        <p:nvSpPr>
          <p:cNvPr id="213" name="Google Shape;21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some cases, proportional maps (which typically use bubbles and are similar to the ones we created for representing marked point processes) are used to represent areal data.</a:t>
            </a:r>
            <a:endParaRPr/>
          </a:p>
          <a:p>
            <a:pPr indent="-342900" lvl="0" marL="342900" rtl="0" algn="l">
              <a:lnSpc>
                <a:spcPct val="100000"/>
              </a:lnSpc>
              <a:spcBef>
                <a:spcPts val="640"/>
              </a:spcBef>
              <a:spcAft>
                <a:spcPts val="0"/>
              </a:spcAft>
              <a:buClr>
                <a:schemeClr val="dk1"/>
              </a:buClr>
              <a:buSzPts val="3200"/>
              <a:buChar char="•"/>
            </a:pPr>
            <a:r>
              <a:rPr lang="en-US"/>
              <a:t>In this case the bubbles are usually centered at the geographical center of the region (state/county).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pic>
        <p:nvPicPr>
          <p:cNvPr descr="2008election.png" id="219" name="Google Shape;219;p22"/>
          <p:cNvPicPr preferRelativeResize="0"/>
          <p:nvPr>
            <p:ph idx="1" type="body"/>
          </p:nvPr>
        </p:nvPicPr>
        <p:blipFill rotWithShape="1">
          <a:blip r:embed="rId3">
            <a:alphaModFix/>
          </a:blip>
          <a:srcRect b="0" l="-283" r="-283" t="0"/>
          <a:stretch/>
        </p:blipFill>
        <p:spPr>
          <a:xfrm>
            <a:off x="457200" y="1600200"/>
            <a:ext cx="8229600" cy="4525963"/>
          </a:xfrm>
          <a:prstGeom prst="rect">
            <a:avLst/>
          </a:prstGeom>
          <a:noFill/>
          <a:ln>
            <a:noFill/>
          </a:ln>
        </p:spPr>
      </p:pic>
      <p:sp>
        <p:nvSpPr>
          <p:cNvPr id="220" name="Google Shape;220;p22"/>
          <p:cNvSpPr txBox="1"/>
          <p:nvPr/>
        </p:nvSpPr>
        <p:spPr>
          <a:xfrm>
            <a:off x="3342105" y="6293116"/>
            <a:ext cx="5511345" cy="338554"/>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http://elections.nytimes.com/2008/results/president/map.html</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Proportional symbol maps (Abstract)</a:t>
            </a:r>
            <a:endParaRPr/>
          </a:p>
        </p:txBody>
      </p:sp>
      <p:pic>
        <p:nvPicPr>
          <p:cNvPr descr="carbonatlas.jpg" id="226" name="Google Shape;226;p23"/>
          <p:cNvPicPr preferRelativeResize="0"/>
          <p:nvPr>
            <p:ph idx="1" type="body"/>
          </p:nvPr>
        </p:nvPicPr>
        <p:blipFill rotWithShape="1">
          <a:blip r:embed="rId3">
            <a:alphaModFix/>
          </a:blip>
          <a:srcRect b="0" l="-12236" r="-12235" t="0"/>
          <a:stretch/>
        </p:blipFill>
        <p:spPr>
          <a:xfrm>
            <a:off x="457200" y="1600200"/>
            <a:ext cx="8229600"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Bricks vs. bubbles</a:t>
            </a:r>
            <a:endParaRPr/>
          </a:p>
        </p:txBody>
      </p:sp>
      <p:sp>
        <p:nvSpPr>
          <p:cNvPr id="232" name="Google Shape;23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Stephen few suggests using stacked bricks (essentially, unit charts like the ones we discussed at the very beginning of the course) as an alternative to proportional symbols.</a:t>
            </a:r>
            <a:endParaRPr/>
          </a:p>
          <a:p>
            <a:pPr indent="-342900" lvl="0" marL="342900" rtl="0" algn="l">
              <a:lnSpc>
                <a:spcPct val="100000"/>
              </a:lnSpc>
              <a:spcBef>
                <a:spcPts val="640"/>
              </a:spcBef>
              <a:spcAft>
                <a:spcPts val="0"/>
              </a:spcAft>
              <a:buClr>
                <a:schemeClr val="dk1"/>
              </a:buClr>
              <a:buSzPts val="3200"/>
              <a:buChar char="•"/>
            </a:pPr>
            <a:r>
              <a:rPr lang="en-US"/>
              <a:t>He argues that they allow for more accurate comparisons (which tangentially implies that they better show variability).</a:t>
            </a:r>
            <a:endParaRPr/>
          </a:p>
        </p:txBody>
      </p:sp>
      <p:sp>
        <p:nvSpPr>
          <p:cNvPr id="233" name="Google Shape;233;p24"/>
          <p:cNvSpPr txBox="1"/>
          <p:nvPr/>
        </p:nvSpPr>
        <p:spPr>
          <a:xfrm>
            <a:off x="1002635" y="6068960"/>
            <a:ext cx="77791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http://www.perceptualedge.com/articles/visual_business_intelligence/building_insight_with_bricks.pdf</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Bricks vs. bubbles</a:t>
            </a:r>
            <a:endParaRPr/>
          </a:p>
        </p:txBody>
      </p:sp>
      <p:pic>
        <p:nvPicPr>
          <p:cNvPr descr="us_bubbles.png" id="239" name="Google Shape;239;p25"/>
          <p:cNvPicPr preferRelativeResize="0"/>
          <p:nvPr>
            <p:ph idx="2" type="body"/>
          </p:nvPr>
        </p:nvPicPr>
        <p:blipFill rotWithShape="1">
          <a:blip r:embed="rId3">
            <a:alphaModFix/>
          </a:blip>
          <a:srcRect b="-40410" l="0" r="0" t="-40411"/>
          <a:stretch/>
        </p:blipFill>
        <p:spPr>
          <a:xfrm>
            <a:off x="4648200" y="1600200"/>
            <a:ext cx="4038600" cy="4525963"/>
          </a:xfrm>
          <a:prstGeom prst="rect">
            <a:avLst/>
          </a:prstGeom>
          <a:noFill/>
          <a:ln>
            <a:noFill/>
          </a:ln>
        </p:spPr>
      </p:pic>
      <p:pic>
        <p:nvPicPr>
          <p:cNvPr descr="us_bricks.png" id="240" name="Google Shape;240;p25"/>
          <p:cNvPicPr preferRelativeResize="0"/>
          <p:nvPr>
            <p:ph idx="1" type="body"/>
          </p:nvPr>
        </p:nvPicPr>
        <p:blipFill rotWithShape="1">
          <a:blip r:embed="rId4">
            <a:alphaModFix/>
          </a:blip>
          <a:srcRect b="-42410" l="0" r="0" t="-42412"/>
          <a:stretch/>
        </p:blipFill>
        <p:spPr>
          <a:xfrm>
            <a:off x="457200" y="1600200"/>
            <a:ext cx="4038600" cy="4525963"/>
          </a:xfrm>
          <a:prstGeom prst="rect">
            <a:avLst/>
          </a:prstGeom>
          <a:noFill/>
          <a:ln>
            <a:noFill/>
          </a:ln>
        </p:spPr>
      </p:pic>
      <p:sp>
        <p:nvSpPr>
          <p:cNvPr id="241" name="Google Shape;241;p25"/>
          <p:cNvSpPr txBox="1"/>
          <p:nvPr/>
        </p:nvSpPr>
        <p:spPr>
          <a:xfrm>
            <a:off x="1002635" y="6068960"/>
            <a:ext cx="77791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http://www.perceptualedge.com/articles/visual_business_intelligence/building_insight_with_bricks.pdf</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sp>
        <p:nvSpPr>
          <p:cNvPr id="247" name="Google Shape;247;p26"/>
          <p:cNvSpPr txBox="1"/>
          <p:nvPr>
            <p:ph idx="1" type="body"/>
          </p:nvPr>
        </p:nvSpPr>
        <p:spPr>
          <a:xfrm>
            <a:off x="457200" y="1404273"/>
            <a:ext cx="8229600" cy="5120104"/>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Bubble maps have two potential advantages over choropleth maps:</a:t>
            </a:r>
            <a:endParaRPr/>
          </a:p>
          <a:p>
            <a:pPr indent="-285750" lvl="1" marL="742950" rtl="0" algn="l">
              <a:lnSpc>
                <a:spcPct val="100000"/>
              </a:lnSpc>
              <a:spcBef>
                <a:spcPts val="476"/>
              </a:spcBef>
              <a:spcAft>
                <a:spcPts val="0"/>
              </a:spcAft>
              <a:buClr>
                <a:schemeClr val="dk1"/>
              </a:buClr>
              <a:buSzPct val="100000"/>
              <a:buChar char="–"/>
            </a:pPr>
            <a:r>
              <a:rPr lang="en-US"/>
              <a:t>It allows us to represent more than one variable at a time (you can use area and color scheme).</a:t>
            </a:r>
            <a:endParaRPr/>
          </a:p>
          <a:p>
            <a:pPr indent="-285750" lvl="1" marL="742950" rtl="0" algn="l">
              <a:lnSpc>
                <a:spcPct val="100000"/>
              </a:lnSpc>
              <a:spcBef>
                <a:spcPts val="476"/>
              </a:spcBef>
              <a:spcAft>
                <a:spcPts val="0"/>
              </a:spcAft>
              <a:buClr>
                <a:schemeClr val="dk1"/>
              </a:buClr>
              <a:buSzPct val="100000"/>
              <a:buChar char="–"/>
            </a:pPr>
            <a:r>
              <a:rPr lang="en-US"/>
              <a:t>Because areas are higher in the cognitive hierarchy than color, they allow for slightly more accurate comparisons.</a:t>
            </a:r>
            <a:endParaRPr/>
          </a:p>
          <a:p>
            <a:pPr indent="-342900" lvl="0" marL="342900" rtl="0" algn="l">
              <a:lnSpc>
                <a:spcPct val="100000"/>
              </a:lnSpc>
              <a:spcBef>
                <a:spcPts val="544"/>
              </a:spcBef>
              <a:spcAft>
                <a:spcPts val="0"/>
              </a:spcAft>
              <a:buClr>
                <a:schemeClr val="dk1"/>
              </a:buClr>
              <a:buSzPct val="100000"/>
              <a:buChar char="•"/>
            </a:pPr>
            <a:r>
              <a:rPr lang="en-US"/>
              <a:t>In spite of this, I still tend to prefer choropleth maps:</a:t>
            </a:r>
            <a:endParaRPr/>
          </a:p>
          <a:p>
            <a:pPr indent="-285750" lvl="1" marL="742950" rtl="0" algn="l">
              <a:lnSpc>
                <a:spcPct val="100000"/>
              </a:lnSpc>
              <a:spcBef>
                <a:spcPts val="476"/>
              </a:spcBef>
              <a:spcAft>
                <a:spcPts val="0"/>
              </a:spcAft>
              <a:buClr>
                <a:schemeClr val="dk1"/>
              </a:buClr>
              <a:buSzPct val="100000"/>
              <a:buChar char="–"/>
            </a:pPr>
            <a:r>
              <a:rPr lang="en-US"/>
              <a:t>Areas do not allow for very accurate comparisons (you will need to supplement the map anyway).</a:t>
            </a:r>
            <a:endParaRPr/>
          </a:p>
          <a:p>
            <a:pPr indent="-285750" lvl="1" marL="742950" rtl="0" algn="l">
              <a:lnSpc>
                <a:spcPct val="100000"/>
              </a:lnSpc>
              <a:spcBef>
                <a:spcPts val="476"/>
              </a:spcBef>
              <a:spcAft>
                <a:spcPts val="0"/>
              </a:spcAft>
              <a:buClr>
                <a:schemeClr val="dk1"/>
              </a:buClr>
              <a:buSzPct val="100000"/>
              <a:buChar char="–"/>
            </a:pPr>
            <a:r>
              <a:rPr lang="en-US"/>
              <a:t>Packing too much information in a single graph can be counterproductive …</a:t>
            </a:r>
            <a:endParaRPr/>
          </a:p>
          <a:p>
            <a:pPr indent="-285750" lvl="1" marL="742950" rtl="0" algn="l">
              <a:lnSpc>
                <a:spcPct val="100000"/>
              </a:lnSpc>
              <a:spcBef>
                <a:spcPts val="476"/>
              </a:spcBef>
              <a:spcAft>
                <a:spcPts val="0"/>
              </a:spcAft>
              <a:buClr>
                <a:schemeClr val="dk1"/>
              </a:buClr>
              <a:buSzPct val="100000"/>
              <a:buChar char="–"/>
            </a:pPr>
            <a:r>
              <a:rPr lang="en-US"/>
              <a:t>Bubbles on nearby regions that overlap are hard to see and understand.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a:t>
            </a:r>
            <a:endParaRPr/>
          </a:p>
        </p:txBody>
      </p:sp>
      <p:sp>
        <p:nvSpPr>
          <p:cNvPr id="253" name="Google Shape;253;p27"/>
          <p:cNvSpPr txBox="1"/>
          <p:nvPr>
            <p:ph idx="1" type="body"/>
          </p:nvPr>
        </p:nvSpPr>
        <p:spPr>
          <a:xfrm>
            <a:off x="457200" y="1431006"/>
            <a:ext cx="8229600" cy="501257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Cartograms modify the size of different geographical regions so that they represent a variable other than area.</a:t>
            </a:r>
            <a:endParaRPr/>
          </a:p>
          <a:p>
            <a:pPr indent="-285750" lvl="1" marL="742950" rtl="0" algn="l">
              <a:lnSpc>
                <a:spcPct val="100000"/>
              </a:lnSpc>
              <a:spcBef>
                <a:spcPts val="560"/>
              </a:spcBef>
              <a:spcAft>
                <a:spcPts val="0"/>
              </a:spcAft>
              <a:buClr>
                <a:schemeClr val="dk1"/>
              </a:buClr>
              <a:buSzPts val="2800"/>
              <a:buChar char="–"/>
            </a:pPr>
            <a:r>
              <a:rPr lang="en-US"/>
              <a:t>A subclass of cartograms that I will call varying-size cartograms keep the general shape of the regions, and just alters its size.</a:t>
            </a:r>
            <a:endParaRPr/>
          </a:p>
          <a:p>
            <a:pPr indent="-285750" lvl="1" marL="742950" rtl="0" algn="l">
              <a:lnSpc>
                <a:spcPct val="100000"/>
              </a:lnSpc>
              <a:spcBef>
                <a:spcPts val="560"/>
              </a:spcBef>
              <a:spcAft>
                <a:spcPts val="0"/>
              </a:spcAft>
              <a:buClr>
                <a:schemeClr val="dk1"/>
              </a:buClr>
              <a:buSzPts val="2800"/>
              <a:buChar char="–"/>
            </a:pPr>
            <a:r>
              <a:rPr lang="en-US"/>
              <a:t>A subclass of cartograms is called diffusion maps and completely alters the geography of the regions.</a:t>
            </a:r>
            <a:endParaRPr/>
          </a:p>
          <a:p>
            <a:pPr indent="-342900" lvl="0" marL="342900" rtl="0" algn="l">
              <a:lnSpc>
                <a:spcPct val="100000"/>
              </a:lnSpc>
              <a:spcBef>
                <a:spcPts val="640"/>
              </a:spcBef>
              <a:spcAft>
                <a:spcPts val="0"/>
              </a:spcAft>
              <a:buClr>
                <a:schemeClr val="dk1"/>
              </a:buClr>
              <a:buSzPts val="3200"/>
              <a:buChar char="•"/>
            </a:pPr>
            <a:r>
              <a:rPr lang="en-US"/>
              <a:t>Cartograms are highly decorative and amusing and can help emphasize specific arguments!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Varying-size</a:t>
            </a:r>
            <a:endParaRPr/>
          </a:p>
        </p:txBody>
      </p:sp>
      <p:pic>
        <p:nvPicPr>
          <p:cNvPr descr="howmuchisyourvoteworth.png" id="259" name="Google Shape;259;p28"/>
          <p:cNvPicPr preferRelativeResize="0"/>
          <p:nvPr>
            <p:ph idx="1" type="body"/>
          </p:nvPr>
        </p:nvPicPr>
        <p:blipFill rotWithShape="1">
          <a:blip r:embed="rId3">
            <a:alphaModFix/>
          </a:blip>
          <a:srcRect b="0" l="-10799" r="-10799" t="0"/>
          <a:stretch/>
        </p:blipFill>
        <p:spPr>
          <a:xfrm>
            <a:off x="457200" y="1506624"/>
            <a:ext cx="8229600" cy="4525963"/>
          </a:xfrm>
          <a:prstGeom prst="rect">
            <a:avLst/>
          </a:prstGeom>
          <a:noFill/>
          <a:ln>
            <a:noFill/>
          </a:ln>
        </p:spPr>
      </p:pic>
      <p:sp>
        <p:nvSpPr>
          <p:cNvPr id="260" name="Google Shape;260;p28"/>
          <p:cNvSpPr txBox="1"/>
          <p:nvPr/>
        </p:nvSpPr>
        <p:spPr>
          <a:xfrm>
            <a:off x="2392947" y="6289690"/>
            <a:ext cx="64307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http://www.nytimes.com/interactive/2008/11/02/opinion/20081102_OPCHART.html</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Varying-size</a:t>
            </a:r>
            <a:endParaRPr/>
          </a:p>
        </p:txBody>
      </p:sp>
      <p:pic>
        <p:nvPicPr>
          <p:cNvPr descr="map-owns_the_west.jpg" id="266" name="Google Shape;266;p29"/>
          <p:cNvPicPr preferRelativeResize="0"/>
          <p:nvPr>
            <p:ph idx="1" type="body"/>
          </p:nvPr>
        </p:nvPicPr>
        <p:blipFill rotWithShape="1">
          <a:blip r:embed="rId3">
            <a:alphaModFix/>
          </a:blip>
          <a:srcRect b="0" l="-24705" r="-24705" t="0"/>
          <a:stretch/>
        </p:blipFill>
        <p:spPr>
          <a:xfrm>
            <a:off x="457200" y="1600200"/>
            <a:ext cx="8229600" cy="4525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Different types of spatial data …</a:t>
            </a:r>
            <a:endParaRPr/>
          </a:p>
        </p:txBody>
      </p:sp>
      <p:sp>
        <p:nvSpPr>
          <p:cNvPr id="98" name="Google Shape;98;p3"/>
          <p:cNvSpPr txBox="1"/>
          <p:nvPr>
            <p:ph idx="1" type="body"/>
          </p:nvPr>
        </p:nvSpPr>
        <p:spPr>
          <a:xfrm>
            <a:off x="457200" y="1431006"/>
            <a:ext cx="8229600" cy="4959101"/>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Point process data:  exact location where events happen is important (e.g., location of robberies in Santa Cruz county)</a:t>
            </a:r>
            <a:endParaRPr/>
          </a:p>
          <a:p>
            <a:pPr indent="-342900" lvl="0" marL="342900" rtl="0" algn="l">
              <a:lnSpc>
                <a:spcPct val="100000"/>
              </a:lnSpc>
              <a:spcBef>
                <a:spcPts val="592"/>
              </a:spcBef>
              <a:spcAft>
                <a:spcPts val="0"/>
              </a:spcAft>
              <a:buClr>
                <a:schemeClr val="dk1"/>
              </a:buClr>
              <a:buSzPct val="100000"/>
              <a:buChar char="•"/>
            </a:pPr>
            <a:r>
              <a:rPr lang="en-US"/>
              <a:t>Point referenced data: we can potentially have a measurement at each possible latitude/longitude (e.g., rainfall in Santa Cruz county).</a:t>
            </a:r>
            <a:endParaRPr/>
          </a:p>
          <a:p>
            <a:pPr indent="-342900" lvl="0" marL="342900" rtl="0" algn="l">
              <a:lnSpc>
                <a:spcPct val="100000"/>
              </a:lnSpc>
              <a:spcBef>
                <a:spcPts val="592"/>
              </a:spcBef>
              <a:spcAft>
                <a:spcPts val="0"/>
              </a:spcAft>
              <a:buClr>
                <a:schemeClr val="dk1"/>
              </a:buClr>
              <a:buSzPct val="100000"/>
              <a:buChar char="•"/>
            </a:pPr>
            <a:r>
              <a:rPr lang="en-US"/>
              <a:t>areal (lattice) data:  data is aggregated over geographical regions (zip codes, counties, states, countries) (e.g., number of cancer deaths in each U.S. state).</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 – Diffusion maps</a:t>
            </a:r>
            <a:endParaRPr/>
          </a:p>
        </p:txBody>
      </p:sp>
      <p:pic>
        <p:nvPicPr>
          <p:cNvPr descr="OrganicAgricultureMap.jpg" id="272" name="Google Shape;272;p30"/>
          <p:cNvPicPr preferRelativeResize="0"/>
          <p:nvPr>
            <p:ph idx="1" type="body"/>
          </p:nvPr>
        </p:nvPicPr>
        <p:blipFill rotWithShape="1">
          <a:blip r:embed="rId3">
            <a:alphaModFix/>
          </a:blip>
          <a:srcRect b="-2146" l="0" r="0" t="-2146"/>
          <a:stretch/>
        </p:blipFill>
        <p:spPr>
          <a:xfrm>
            <a:off x="457200" y="1600200"/>
            <a:ext cx="8229600" cy="4525963"/>
          </a:xfrm>
          <a:prstGeom prst="rect">
            <a:avLst/>
          </a:prstGeom>
          <a:noFill/>
          <a:ln>
            <a:noFill/>
          </a:ln>
        </p:spPr>
      </p:pic>
      <p:sp>
        <p:nvSpPr>
          <p:cNvPr id="273" name="Google Shape;273;p30"/>
          <p:cNvSpPr txBox="1"/>
          <p:nvPr/>
        </p:nvSpPr>
        <p:spPr>
          <a:xfrm>
            <a:off x="5372960" y="6296528"/>
            <a:ext cx="33138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http://www.viewsoftheworld.net/?p=2208</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Diffusion maps</a:t>
            </a:r>
            <a:endParaRPr/>
          </a:p>
        </p:txBody>
      </p:sp>
      <p:pic>
        <p:nvPicPr>
          <p:cNvPr descr="2009uspopcartogram.png" id="279" name="Google Shape;279;p31"/>
          <p:cNvPicPr preferRelativeResize="0"/>
          <p:nvPr>
            <p:ph idx="1" type="body"/>
          </p:nvPr>
        </p:nvPicPr>
        <p:blipFill rotWithShape="1">
          <a:blip r:embed="rId3">
            <a:alphaModFix/>
          </a:blip>
          <a:srcRect b="-1713" l="0" r="0" t="-1713"/>
          <a:stretch/>
        </p:blipFill>
        <p:spPr>
          <a:xfrm>
            <a:off x="457200" y="1600200"/>
            <a:ext cx="8229600" cy="4525963"/>
          </a:xfrm>
          <a:prstGeom prst="rect">
            <a:avLst/>
          </a:prstGeom>
          <a:noFill/>
          <a:ln>
            <a:noFill/>
          </a:ln>
        </p:spPr>
      </p:pic>
      <p:sp>
        <p:nvSpPr>
          <p:cNvPr id="280" name="Google Shape;280;p31"/>
          <p:cNvSpPr txBox="1"/>
          <p:nvPr/>
        </p:nvSpPr>
        <p:spPr>
          <a:xfrm>
            <a:off x="5975684" y="6269485"/>
            <a:ext cx="2477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http://cart.r-forge.r-project.org</a:t>
            </a:r>
            <a:endParaRPr b="0" i="0" sz="1400" u="none" cap="none" strike="noStrike">
              <a:solidFill>
                <a:schemeClr val="dk1"/>
              </a:solidFill>
              <a:latin typeface="Calibri"/>
              <a:ea typeface="Calibri"/>
              <a:cs typeface="Calibri"/>
              <a:sym typeface="Calibri"/>
            </a:endParaRPr>
          </a:p>
        </p:txBody>
      </p:sp>
      <p:sp>
        <p:nvSpPr>
          <p:cNvPr id="281" name="Google Shape;281;p31"/>
          <p:cNvSpPr txBox="1"/>
          <p:nvPr/>
        </p:nvSpPr>
        <p:spPr>
          <a:xfrm>
            <a:off x="721896" y="1426998"/>
            <a:ext cx="21354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US population, 2009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Diffusion maps</a:t>
            </a:r>
            <a:endParaRPr/>
          </a:p>
        </p:txBody>
      </p:sp>
      <p:sp>
        <p:nvSpPr>
          <p:cNvPr id="287" name="Google Shape;287;p32"/>
          <p:cNvSpPr txBox="1"/>
          <p:nvPr>
            <p:ph idx="1" type="body"/>
          </p:nvPr>
        </p:nvSpPr>
        <p:spPr>
          <a:xfrm>
            <a:off x="457200" y="1453152"/>
            <a:ext cx="8229600" cy="5097379"/>
          </a:xfrm>
          <a:prstGeom prst="rect">
            <a:avLst/>
          </a:prstGeom>
          <a:noFill/>
          <a:ln>
            <a:noFill/>
          </a:ln>
        </p:spPr>
        <p:txBody>
          <a:bodyPr anchorCtr="0" anchor="t" bIns="45700" lIns="91425" spcFirstLastPara="1" rIns="91425" wrap="square" tIns="45700">
            <a:normAutofit fontScale="85000" lnSpcReduction="10000"/>
          </a:bodyPr>
          <a:lstStyle/>
          <a:p>
            <a:pPr indent="-327660" lvl="0" marL="342900" rtl="0" algn="l">
              <a:lnSpc>
                <a:spcPct val="100000"/>
              </a:lnSpc>
              <a:spcBef>
                <a:spcPts val="0"/>
              </a:spcBef>
              <a:spcAft>
                <a:spcPts val="0"/>
              </a:spcAft>
              <a:buClr>
                <a:schemeClr val="dk1"/>
              </a:buClr>
              <a:buSzPct val="100000"/>
              <a:buChar char="•"/>
            </a:pPr>
            <a:r>
              <a:rPr lang="en-US"/>
              <a:t>Opinions are split about the utility of diffusion maps (and cartograms) for facilitating comparisons.</a:t>
            </a:r>
            <a:endParaRPr/>
          </a:p>
          <a:p>
            <a:pPr indent="-272414" lvl="1" marL="742950" rtl="0" algn="l">
              <a:lnSpc>
                <a:spcPct val="100000"/>
              </a:lnSpc>
              <a:spcBef>
                <a:spcPts val="518"/>
              </a:spcBef>
              <a:spcAft>
                <a:spcPts val="0"/>
              </a:spcAft>
              <a:buClr>
                <a:schemeClr val="dk1"/>
              </a:buClr>
              <a:buSzPct val="100000"/>
              <a:buChar char="–"/>
            </a:pPr>
            <a:r>
              <a:rPr lang="en-US"/>
              <a:t>Supporters argue that, in many social phenomena, values associated with areas with very different  population are distorted by the fact that they densities can be very different (that is why we always want to represent normalized values in chloropeth maps).  Cartograms attempt to solve this issue.</a:t>
            </a:r>
            <a:endParaRPr/>
          </a:p>
          <a:p>
            <a:pPr indent="-272414" lvl="1" marL="742950" rtl="0" algn="l">
              <a:lnSpc>
                <a:spcPct val="100000"/>
              </a:lnSpc>
              <a:spcBef>
                <a:spcPts val="518"/>
              </a:spcBef>
              <a:spcAft>
                <a:spcPts val="0"/>
              </a:spcAft>
              <a:buClr>
                <a:schemeClr val="dk1"/>
              </a:buClr>
              <a:buSzPct val="100000"/>
              <a:buChar char="–"/>
            </a:pPr>
            <a:r>
              <a:rPr lang="en-US"/>
              <a:t>However, comparing areas is hard, particularly when regions are so irregular and different.  The main use of maps is not to allow for accurate comparisons, but to allow for exploration of spatial patterns!  Other types of visualizations are more helpful for comparisons.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Representing point referenced data</a:t>
            </a:r>
            <a:endParaRPr/>
          </a:p>
        </p:txBody>
      </p:sp>
      <p:sp>
        <p:nvSpPr>
          <p:cNvPr id="293" name="Google Shape;293;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main tool for representing point referenced data is isopleth maps.</a:t>
            </a:r>
            <a:endParaRPr/>
          </a:p>
          <a:p>
            <a:pPr indent="-342900" lvl="0" marL="342900" rtl="0" algn="l">
              <a:lnSpc>
                <a:spcPct val="100000"/>
              </a:lnSpc>
              <a:spcBef>
                <a:spcPts val="640"/>
              </a:spcBef>
              <a:spcAft>
                <a:spcPts val="0"/>
              </a:spcAft>
              <a:buClr>
                <a:schemeClr val="dk1"/>
              </a:buClr>
              <a:buSzPts val="3200"/>
              <a:buChar char="•"/>
            </a:pPr>
            <a:r>
              <a:rPr lang="en-US"/>
              <a:t>Isopleth maps, also known as contour maps, smooth continuous phenomena such as precipitation or elevation. Each line-bounded area on this type of map represents a region with the same value.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Isopleth maps</a:t>
            </a:r>
            <a:endParaRPr/>
          </a:p>
        </p:txBody>
      </p:sp>
      <p:sp>
        <p:nvSpPr>
          <p:cNvPr id="299" name="Google Shape;29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Logarithm of the size of the scallop catch outside Long Island/New Jersey</a:t>
            </a:r>
            <a:endParaRPr/>
          </a:p>
          <a:p>
            <a:pPr indent="-342900" lvl="0" marL="342900" rtl="0" algn="l">
              <a:lnSpc>
                <a:spcPct val="100000"/>
              </a:lnSpc>
              <a:spcBef>
                <a:spcPts val="560"/>
              </a:spcBef>
              <a:spcAft>
                <a:spcPts val="0"/>
              </a:spcAft>
              <a:buClr>
                <a:schemeClr val="dk1"/>
              </a:buClr>
              <a:buSzPts val="2800"/>
              <a:buChar char="•"/>
            </a:pPr>
            <a:r>
              <a:rPr lang="en-US"/>
              <a:t>Points show locations where fishermen attempted to catch scallops.</a:t>
            </a:r>
            <a:endParaRPr/>
          </a:p>
        </p:txBody>
      </p:sp>
      <p:pic>
        <p:nvPicPr>
          <p:cNvPr descr="scallops2.pdf" id="300" name="Google Shape;300;p41"/>
          <p:cNvPicPr preferRelativeResize="0"/>
          <p:nvPr>
            <p:ph idx="2" type="body"/>
          </p:nvPr>
        </p:nvPicPr>
        <p:blipFill rotWithShape="1">
          <a:blip r:embed="rId3">
            <a:alphaModFix/>
          </a:blip>
          <a:srcRect b="0" l="-6066" r="-6066" t="0"/>
          <a:stretch/>
        </p:blipFill>
        <p:spPr>
          <a:xfrm>
            <a:off x="4648200" y="1600200"/>
            <a:ext cx="4038600" cy="4525963"/>
          </a:xfrm>
          <a:prstGeom prst="rect">
            <a:avLst/>
          </a:prstGeom>
          <a:noFill/>
          <a:ln>
            <a:noFill/>
          </a:ln>
        </p:spPr>
      </p:pic>
      <p:sp>
        <p:nvSpPr>
          <p:cNvPr id="301" name="Google Shape;301;p41"/>
          <p:cNvSpPr txBox="1"/>
          <p:nvPr/>
        </p:nvSpPr>
        <p:spPr>
          <a:xfrm>
            <a:off x="949157" y="5479832"/>
            <a:ext cx="3308230"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Very low level!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Pollution from the Hudson River?</a:t>
            </a:r>
            <a:endParaRPr b="0" i="0" sz="1400" u="none" cap="none" strike="noStrike">
              <a:solidFill>
                <a:srgbClr val="000000"/>
              </a:solidFill>
              <a:latin typeface="Arial"/>
              <a:ea typeface="Arial"/>
              <a:cs typeface="Arial"/>
              <a:sym typeface="Arial"/>
            </a:endParaRPr>
          </a:p>
        </p:txBody>
      </p:sp>
      <p:sp>
        <p:nvSpPr>
          <p:cNvPr id="302" name="Google Shape;302;p41"/>
          <p:cNvSpPr txBox="1"/>
          <p:nvPr/>
        </p:nvSpPr>
        <p:spPr>
          <a:xfrm>
            <a:off x="6729663" y="5553242"/>
            <a:ext cx="1690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Scale is missing!</a:t>
            </a:r>
            <a:endParaRPr b="0" i="0" sz="1400" u="none" cap="none" strike="noStrike">
              <a:solidFill>
                <a:srgbClr val="000000"/>
              </a:solidFill>
              <a:latin typeface="Arial"/>
              <a:ea typeface="Arial"/>
              <a:cs typeface="Arial"/>
              <a:sym typeface="Arial"/>
            </a:endParaRPr>
          </a:p>
        </p:txBody>
      </p:sp>
      <p:cxnSp>
        <p:nvCxnSpPr>
          <p:cNvPr id="303" name="Google Shape;303;p41"/>
          <p:cNvCxnSpPr>
            <a:stCxn id="301" idx="3"/>
          </p:cNvCxnSpPr>
          <p:nvPr/>
        </p:nvCxnSpPr>
        <p:spPr>
          <a:xfrm flipH="1" rot="10800000">
            <a:off x="4257387" y="3983798"/>
            <a:ext cx="1197000" cy="1819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Point process data:  Crime in Manhattan</a:t>
            </a:r>
            <a:endParaRPr/>
          </a:p>
        </p:txBody>
      </p:sp>
      <p:pic>
        <p:nvPicPr>
          <p:cNvPr descr="crime_manhatan.png" id="104" name="Google Shape;104;p4"/>
          <p:cNvPicPr preferRelativeResize="0"/>
          <p:nvPr>
            <p:ph idx="1" type="body"/>
          </p:nvPr>
        </p:nvPicPr>
        <p:blipFill rotWithShape="1">
          <a:blip r:embed="rId3">
            <a:alphaModFix/>
          </a:blip>
          <a:srcRect b="0" l="-22280" r="-22279" t="0"/>
          <a:stretch/>
        </p:blipFill>
        <p:spPr>
          <a:xfrm>
            <a:off x="457200" y="1680408"/>
            <a:ext cx="8229600" cy="4525963"/>
          </a:xfrm>
          <a:prstGeom prst="rect">
            <a:avLst/>
          </a:prstGeom>
          <a:noFill/>
          <a:ln>
            <a:noFill/>
          </a:ln>
        </p:spPr>
      </p:pic>
      <p:sp>
        <p:nvSpPr>
          <p:cNvPr id="105" name="Google Shape;105;p4"/>
          <p:cNvSpPr txBox="1"/>
          <p:nvPr/>
        </p:nvSpPr>
        <p:spPr>
          <a:xfrm>
            <a:off x="5477827" y="6376120"/>
            <a:ext cx="28009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http://spotcrime.com/ny/new+york</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Point-referenced data:  concentration of particulate matter 2.5mm</a:t>
            </a:r>
            <a:endParaRPr/>
          </a:p>
        </p:txBody>
      </p:sp>
      <p:pic>
        <p:nvPicPr>
          <p:cNvPr descr="483902main_Final-US-PM2.5-map.JPG" id="111" name="Google Shape;111;p5"/>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areal data:  Prostate cancer death rates in the US</a:t>
            </a:r>
            <a:endParaRPr/>
          </a:p>
        </p:txBody>
      </p:sp>
      <p:pic>
        <p:nvPicPr>
          <p:cNvPr descr="prostate.pdf" id="117" name="Google Shape;117;p6"/>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
        <p:nvSpPr>
          <p:cNvPr id="118" name="Google Shape;118;p6"/>
          <p:cNvSpPr txBox="1"/>
          <p:nvPr/>
        </p:nvSpPr>
        <p:spPr>
          <a:xfrm>
            <a:off x="3633538" y="5685004"/>
            <a:ext cx="501315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We plot the rate (number of cases divided by population) rather than just the number of cases.</a:t>
            </a:r>
            <a:endParaRPr b="0" i="0" sz="1400" u="none" cap="none" strike="noStrike">
              <a:solidFill>
                <a:srgbClr val="000000"/>
              </a:solidFill>
              <a:latin typeface="Arial"/>
              <a:ea typeface="Arial"/>
              <a:cs typeface="Arial"/>
              <a:sym typeface="Arial"/>
            </a:endParaRPr>
          </a:p>
        </p:txBody>
      </p:sp>
      <p:sp>
        <p:nvSpPr>
          <p:cNvPr id="119" name="Google Shape;119;p6"/>
          <p:cNvSpPr txBox="1"/>
          <p:nvPr/>
        </p:nvSpPr>
        <p:spPr>
          <a:xfrm>
            <a:off x="347575" y="1662642"/>
            <a:ext cx="458536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Exact residence of the subject is not important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Sometimes point process data is aggregated to create areal data …</a:t>
            </a:r>
            <a:endParaRPr/>
          </a:p>
        </p:txBody>
      </p:sp>
      <p:pic>
        <p:nvPicPr>
          <p:cNvPr descr="crime_newyork.png" id="125" name="Google Shape;125;p7"/>
          <p:cNvPicPr preferRelativeResize="0"/>
          <p:nvPr>
            <p:ph idx="1" type="body"/>
          </p:nvPr>
        </p:nvPicPr>
        <p:blipFill rotWithShape="1">
          <a:blip r:embed="rId3">
            <a:alphaModFix/>
          </a:blip>
          <a:srcRect b="-951" l="0" r="0" t="-949"/>
          <a:stretch/>
        </p:blipFill>
        <p:spPr>
          <a:xfrm>
            <a:off x="457200" y="1600200"/>
            <a:ext cx="8229600" cy="4525963"/>
          </a:xfrm>
          <a:prstGeom prst="rect">
            <a:avLst/>
          </a:prstGeom>
          <a:noFill/>
          <a:ln>
            <a:noFill/>
          </a:ln>
        </p:spPr>
      </p:pic>
      <p:sp>
        <p:nvSpPr>
          <p:cNvPr id="126" name="Google Shape;126;p7"/>
          <p:cNvSpPr txBox="1"/>
          <p:nvPr/>
        </p:nvSpPr>
        <p:spPr>
          <a:xfrm>
            <a:off x="415160" y="6112803"/>
            <a:ext cx="371568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Provides less detail, but it is more useful for large geographic regions.</a:t>
            </a:r>
            <a:endParaRPr b="0" i="0" sz="1400" u="none" cap="none" strike="noStrike">
              <a:solidFill>
                <a:srgbClr val="000000"/>
              </a:solidFill>
              <a:latin typeface="Arial"/>
              <a:ea typeface="Arial"/>
              <a:cs typeface="Arial"/>
              <a:sym typeface="Arial"/>
            </a:endParaRPr>
          </a:p>
        </p:txBody>
      </p:sp>
      <p:sp>
        <p:nvSpPr>
          <p:cNvPr id="127" name="Google Shape;127;p7"/>
          <p:cNvSpPr txBox="1"/>
          <p:nvPr/>
        </p:nvSpPr>
        <p:spPr>
          <a:xfrm>
            <a:off x="6694353" y="6253637"/>
            <a:ext cx="22236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http://maps.nyc.gov/crime/</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Mixing point referenced and point process data …</a:t>
            </a:r>
            <a:endParaRPr/>
          </a:p>
        </p:txBody>
      </p:sp>
      <p:pic>
        <p:nvPicPr>
          <p:cNvPr descr="mcdonalds.png" id="133" name="Google Shape;133;p8"/>
          <p:cNvPicPr preferRelativeResize="0"/>
          <p:nvPr>
            <p:ph idx="1" type="body"/>
          </p:nvPr>
        </p:nvPicPr>
        <p:blipFill rotWithShape="1">
          <a:blip r:embed="rId3">
            <a:alphaModFix/>
          </a:blip>
          <a:srcRect b="0" l="-11923" r="-11923" t="0"/>
          <a:stretch/>
        </p:blipFill>
        <p:spPr>
          <a:xfrm>
            <a:off x="457200" y="1600200"/>
            <a:ext cx="8229600" cy="4525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Marked point process</a:t>
            </a:r>
            <a:endParaRPr/>
          </a:p>
        </p:txBody>
      </p:sp>
      <p:sp>
        <p:nvSpPr>
          <p:cNvPr id="139" name="Google Shape;139;p9"/>
          <p:cNvSpPr txBox="1"/>
          <p:nvPr>
            <p:ph idx="1" type="body"/>
          </p:nvPr>
        </p:nvSpPr>
        <p:spPr>
          <a:xfrm>
            <a:off x="457200" y="1600200"/>
            <a:ext cx="8229600" cy="4803274"/>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In </a:t>
            </a:r>
            <a:r>
              <a:rPr b="1" lang="en-US"/>
              <a:t>marked point processes</a:t>
            </a:r>
            <a:r>
              <a:rPr lang="en-US"/>
              <a:t> we are interested in where the event occurs, but also on the value of some other variable associated with each occurrence:</a:t>
            </a:r>
            <a:endParaRPr/>
          </a:p>
          <a:p>
            <a:pPr indent="-299085" lvl="1" marL="742950" rtl="0" algn="l">
              <a:lnSpc>
                <a:spcPct val="100000"/>
              </a:lnSpc>
              <a:spcBef>
                <a:spcPts val="518"/>
              </a:spcBef>
              <a:spcAft>
                <a:spcPts val="0"/>
              </a:spcAft>
              <a:buClr>
                <a:schemeClr val="dk1"/>
              </a:buClr>
              <a:buSzPts val="2800"/>
              <a:buChar char="–"/>
            </a:pPr>
            <a:r>
              <a:rPr lang="en-US"/>
              <a:t>The location of the McDonalds is a point process.</a:t>
            </a:r>
            <a:endParaRPr/>
          </a:p>
          <a:p>
            <a:pPr indent="-299085" lvl="1" marL="742950" rtl="0" algn="l">
              <a:lnSpc>
                <a:spcPct val="100000"/>
              </a:lnSpc>
              <a:spcBef>
                <a:spcPts val="518"/>
              </a:spcBef>
              <a:spcAft>
                <a:spcPts val="0"/>
              </a:spcAft>
              <a:buClr>
                <a:schemeClr val="dk1"/>
              </a:buClr>
              <a:buSzPts val="2800"/>
              <a:buChar char="–"/>
            </a:pPr>
            <a:r>
              <a:rPr lang="en-US"/>
              <a:t>The distance of a location to the closest McDonalds corresponds to point-referenced data.</a:t>
            </a:r>
            <a:endParaRPr/>
          </a:p>
          <a:p>
            <a:pPr indent="-342900" lvl="0" marL="342900" rtl="0" algn="l">
              <a:lnSpc>
                <a:spcPct val="100000"/>
              </a:lnSpc>
              <a:spcBef>
                <a:spcPts val="592"/>
              </a:spcBef>
              <a:spcAft>
                <a:spcPts val="0"/>
              </a:spcAft>
              <a:buClr>
                <a:schemeClr val="dk1"/>
              </a:buClr>
              <a:buSzPts val="3200"/>
              <a:buChar char="•"/>
            </a:pPr>
            <a:r>
              <a:rPr lang="en-US"/>
              <a:t>The data on crime is actually a marked point-process (because we also care about the type of crime).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